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70" r:id="rId14"/>
    <p:sldId id="268" r:id="rId15"/>
    <p:sldId id="271" r:id="rId16"/>
    <p:sldId id="272" r:id="rId17"/>
    <p:sldId id="273" r:id="rId18"/>
    <p:sldId id="274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A7BC1B-0425-450E-A06E-D6A5250FD4E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923094-1A7A-406E-8502-84BDA92CFA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BC1B-0425-450E-A06E-D6A5250FD4E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3094-1A7A-406E-8502-84BDA92CF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BC1B-0425-450E-A06E-D6A5250FD4E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3094-1A7A-406E-8502-84BDA92CF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A7BC1B-0425-450E-A06E-D6A5250FD4E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923094-1A7A-406E-8502-84BDA92CFA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920" y="381000"/>
            <a:ext cx="6172200" cy="129540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6520" y="1905000"/>
            <a:ext cx="6172200" cy="2574888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A7BC1B-0425-450E-A06E-D6A5250FD4E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923094-1A7A-406E-8502-84BDA92CFA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BC1B-0425-450E-A06E-D6A5250FD4E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3094-1A7A-406E-8502-84BDA92CFA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BC1B-0425-450E-A06E-D6A5250FD4E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3094-1A7A-406E-8502-84BDA92CFA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A7BC1B-0425-450E-A06E-D6A5250FD4E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923094-1A7A-406E-8502-84BDA92CFA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BC1B-0425-450E-A06E-D6A5250FD4E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3094-1A7A-406E-8502-84BDA92CF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A7BC1B-0425-450E-A06E-D6A5250FD4E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923094-1A7A-406E-8502-84BDA92CFA3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A7BC1B-0425-450E-A06E-D6A5250FD4E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923094-1A7A-406E-8502-84BDA92CFA3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A7BC1B-0425-450E-A06E-D6A5250FD4E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923094-1A7A-406E-8502-84BDA92CFA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990600"/>
            <a:ext cx="7772400" cy="230505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Breast Pain,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Benign Breast Disease, 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and Breast Discharge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86200"/>
            <a:ext cx="6172200" cy="1371600"/>
          </a:xfrm>
        </p:spPr>
        <p:txBody>
          <a:bodyPr/>
          <a:lstStyle/>
          <a:p>
            <a:r>
              <a:rPr lang="en-US" dirty="0" smtClean="0"/>
              <a:t>Valerie Robinson, D.O.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28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18" r="1"/>
          <a:stretch/>
        </p:blipFill>
        <p:spPr bwMode="auto">
          <a:xfrm>
            <a:off x="3920218" y="156373"/>
            <a:ext cx="4156982" cy="6510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97998" y="951818"/>
            <a:ext cx="2722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Terminal duct lobular unit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265598" y="1913521"/>
            <a:ext cx="1654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Lobular </a:t>
            </a:r>
            <a:r>
              <a:rPr lang="en-US" sz="1600" dirty="0" err="1" smtClean="0"/>
              <a:t>stroma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94452" y="3072917"/>
            <a:ext cx="162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Smooth muscle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94894" y="3846286"/>
            <a:ext cx="35253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Large ducts and </a:t>
            </a:r>
            <a:r>
              <a:rPr lang="en-US" sz="1600" dirty="0" err="1" smtClean="0"/>
              <a:t>lacti</a:t>
            </a:r>
            <a:r>
              <a:rPr lang="en-US" sz="1600" dirty="0" smtClean="0"/>
              <a:t> </a:t>
            </a:r>
            <a:r>
              <a:rPr lang="en-US" sz="1600" dirty="0" err="1" smtClean="0"/>
              <a:t>erous</a:t>
            </a:r>
            <a:r>
              <a:rPr lang="en-US" sz="1600" dirty="0" smtClean="0"/>
              <a:t> sinuses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6444" y="5943600"/>
            <a:ext cx="18437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Pectoralis</a:t>
            </a:r>
            <a:r>
              <a:rPr lang="en-US" sz="1600" dirty="0" smtClean="0"/>
              <a:t> muscle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888893" y="6359238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Chest wall and ribs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855229" y="5181600"/>
            <a:ext cx="20649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Interlobular </a:t>
            </a:r>
            <a:r>
              <a:rPr lang="en-US" sz="1600" dirty="0" err="1" smtClean="0"/>
              <a:t>stroma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74418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Nonproliferative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 Cyst</a:t>
            </a:r>
          </a:p>
          <a:p>
            <a:pPr lvl="1"/>
            <a:r>
              <a:rPr lang="en-US" dirty="0" smtClean="0"/>
              <a:t>Common in age 35-50</a:t>
            </a:r>
          </a:p>
          <a:p>
            <a:pPr lvl="1"/>
            <a:r>
              <a:rPr lang="en-US" dirty="0" smtClean="0"/>
              <a:t>Occur at the terminal duct lobular unit</a:t>
            </a:r>
          </a:p>
          <a:p>
            <a:r>
              <a:rPr lang="en-US" dirty="0" smtClean="0"/>
              <a:t>Mild ductal hyperplasia</a:t>
            </a:r>
          </a:p>
          <a:p>
            <a:pPr lvl="1"/>
            <a:r>
              <a:rPr lang="en-US" dirty="0" smtClean="0"/>
              <a:t>Epithelial layer is 2-4 cells deep</a:t>
            </a:r>
          </a:p>
          <a:p>
            <a:r>
              <a:rPr lang="en-US" dirty="0" smtClean="0"/>
              <a:t>Benign epithelial calcifications</a:t>
            </a:r>
          </a:p>
          <a:p>
            <a:pPr lvl="1"/>
            <a:r>
              <a:rPr lang="en-US" dirty="0" smtClean="0"/>
              <a:t>Found in ducts, lobules, </a:t>
            </a:r>
            <a:r>
              <a:rPr lang="en-US" dirty="0" err="1" smtClean="0"/>
              <a:t>stroma</a:t>
            </a:r>
            <a:r>
              <a:rPr lang="en-US" dirty="0" smtClean="0"/>
              <a:t>, or blood vessels</a:t>
            </a:r>
          </a:p>
          <a:p>
            <a:r>
              <a:rPr lang="en-US" dirty="0" smtClean="0"/>
              <a:t>Papillary apocrine change</a:t>
            </a:r>
          </a:p>
          <a:p>
            <a:pPr lvl="1"/>
            <a:r>
              <a:rPr lang="en-US" dirty="0" err="1" smtClean="0"/>
              <a:t>Intraductal</a:t>
            </a:r>
            <a:r>
              <a:rPr lang="en-US" dirty="0" smtClean="0"/>
              <a:t> proliferation of epithelial cells showing apocrine features with </a:t>
            </a:r>
            <a:r>
              <a:rPr lang="en-US" dirty="0" err="1" smtClean="0"/>
              <a:t>eosinophilic</a:t>
            </a:r>
            <a:r>
              <a:rPr lang="en-US" dirty="0" smtClean="0"/>
              <a:t> cytoplasm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28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Proliferative Without </a:t>
            </a:r>
            <a:r>
              <a:rPr lang="en-US" dirty="0" err="1" smtClean="0"/>
              <a:t>Atypia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1.5-2 times risk of breast cancer</a:t>
            </a:r>
          </a:p>
          <a:p>
            <a:r>
              <a:rPr lang="en-US" dirty="0" smtClean="0"/>
              <a:t>Usual ductal hyperplasia</a:t>
            </a:r>
          </a:p>
          <a:p>
            <a:r>
              <a:rPr lang="en-US" dirty="0" err="1" smtClean="0"/>
              <a:t>Intraductal</a:t>
            </a:r>
            <a:r>
              <a:rPr lang="en-US" dirty="0" smtClean="0"/>
              <a:t> </a:t>
            </a:r>
            <a:r>
              <a:rPr lang="en-US" dirty="0" err="1" smtClean="0"/>
              <a:t>papillomas</a:t>
            </a:r>
            <a:r>
              <a:rPr lang="en-US" dirty="0" smtClean="0"/>
              <a:t>, </a:t>
            </a:r>
            <a:r>
              <a:rPr lang="en-US" sz="2000" dirty="0" smtClean="0"/>
              <a:t>solitary or multiple</a:t>
            </a:r>
            <a:endParaRPr lang="en-US" dirty="0" smtClean="0"/>
          </a:p>
          <a:p>
            <a:pPr lvl="1"/>
            <a:r>
              <a:rPr lang="en-US" dirty="0" smtClean="0"/>
              <a:t>May present as a mass or with discharge</a:t>
            </a:r>
          </a:p>
          <a:p>
            <a:pPr lvl="1"/>
            <a:r>
              <a:rPr lang="en-US" dirty="0" smtClean="0"/>
              <a:t>May hide DCIS</a:t>
            </a:r>
          </a:p>
          <a:p>
            <a:pPr lvl="1"/>
            <a:r>
              <a:rPr lang="en-US" dirty="0" err="1" smtClean="0"/>
              <a:t>Tx</a:t>
            </a:r>
            <a:r>
              <a:rPr lang="en-US" dirty="0" smtClean="0"/>
              <a:t> with excisional biopsy</a:t>
            </a:r>
          </a:p>
          <a:p>
            <a:r>
              <a:rPr lang="en-US" dirty="0" smtClean="0"/>
              <a:t>Radial scars</a:t>
            </a:r>
          </a:p>
          <a:p>
            <a:pPr lvl="1"/>
            <a:r>
              <a:rPr lang="en-US" dirty="0" smtClean="0"/>
              <a:t>Complex </a:t>
            </a:r>
            <a:r>
              <a:rPr lang="en-US" dirty="0" err="1" smtClean="0"/>
              <a:t>sclerosing</a:t>
            </a:r>
            <a:r>
              <a:rPr lang="en-US" dirty="0" smtClean="0"/>
              <a:t> lesions that have a </a:t>
            </a:r>
            <a:r>
              <a:rPr lang="en-US" dirty="0" err="1" smtClean="0"/>
              <a:t>fibroelastic</a:t>
            </a:r>
            <a:r>
              <a:rPr lang="en-US" dirty="0" smtClean="0"/>
              <a:t> core with radiating ducts and lobules</a:t>
            </a:r>
          </a:p>
          <a:p>
            <a:pPr lvl="1"/>
            <a:r>
              <a:rPr lang="en-US" dirty="0" smtClean="0"/>
              <a:t>May be premalignant</a:t>
            </a:r>
          </a:p>
          <a:p>
            <a:pPr lvl="1"/>
            <a:r>
              <a:rPr lang="en-US" dirty="0" err="1" smtClean="0"/>
              <a:t>Tx</a:t>
            </a:r>
            <a:r>
              <a:rPr lang="en-US" dirty="0" smtClean="0"/>
              <a:t> with excision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12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Proliferative Without </a:t>
            </a:r>
            <a:r>
              <a:rPr lang="en-US" dirty="0" err="1" smtClean="0"/>
              <a:t>Atypia</a:t>
            </a:r>
            <a:r>
              <a:rPr lang="en-US" dirty="0" smtClean="0"/>
              <a:t>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Sclerosing</a:t>
            </a:r>
            <a:r>
              <a:rPr lang="en-US" dirty="0"/>
              <a:t> </a:t>
            </a:r>
            <a:r>
              <a:rPr lang="en-US" dirty="0" err="1"/>
              <a:t>adenosis</a:t>
            </a:r>
            <a:endParaRPr lang="en-US" dirty="0"/>
          </a:p>
          <a:p>
            <a:pPr lvl="1"/>
            <a:r>
              <a:rPr lang="en-US" dirty="0"/>
              <a:t>May present as a mass</a:t>
            </a:r>
          </a:p>
          <a:p>
            <a:pPr lvl="1"/>
            <a:r>
              <a:rPr lang="en-US" dirty="0"/>
              <a:t>Lobular lesion with increased fibrous tissue</a:t>
            </a:r>
          </a:p>
          <a:p>
            <a:r>
              <a:rPr lang="en-US" dirty="0" err="1" smtClean="0"/>
              <a:t>Fibroadenomas</a:t>
            </a:r>
            <a:endParaRPr lang="en-US" dirty="0" smtClean="0"/>
          </a:p>
          <a:p>
            <a:pPr lvl="1"/>
            <a:r>
              <a:rPr lang="en-US" dirty="0" smtClean="0"/>
              <a:t>Benign solid tumor with fibrous and glandular tissue</a:t>
            </a:r>
          </a:p>
          <a:p>
            <a:pPr lvl="1"/>
            <a:r>
              <a:rPr lang="en-US" dirty="0" smtClean="0"/>
              <a:t>Women of reproductive age</a:t>
            </a:r>
          </a:p>
          <a:p>
            <a:pPr lvl="1"/>
            <a:r>
              <a:rPr lang="en-US" dirty="0" smtClean="0"/>
              <a:t>Well-defined, mobile mass</a:t>
            </a:r>
          </a:p>
          <a:p>
            <a:pPr lvl="1"/>
            <a:r>
              <a:rPr lang="en-US" dirty="0" err="1" smtClean="0"/>
              <a:t>Dx</a:t>
            </a:r>
            <a:r>
              <a:rPr lang="en-US" dirty="0" smtClean="0"/>
              <a:t>: needle biopsy</a:t>
            </a:r>
          </a:p>
          <a:p>
            <a:pPr lvl="1"/>
            <a:r>
              <a:rPr lang="en-US" dirty="0" err="1" smtClean="0"/>
              <a:t>Tx</a:t>
            </a:r>
            <a:r>
              <a:rPr lang="en-US" dirty="0" smtClean="0"/>
              <a:t>: not necessary if asymptomatic and stable</a:t>
            </a:r>
          </a:p>
          <a:p>
            <a:r>
              <a:rPr lang="en-US" dirty="0" smtClean="0"/>
              <a:t>Complex </a:t>
            </a:r>
            <a:r>
              <a:rPr lang="en-US" dirty="0" err="1" smtClean="0"/>
              <a:t>Fibroadenomas</a:t>
            </a:r>
            <a:endParaRPr lang="en-US" dirty="0" smtClean="0"/>
          </a:p>
          <a:p>
            <a:pPr lvl="1"/>
            <a:r>
              <a:rPr lang="en-US" dirty="0" smtClean="0"/>
              <a:t>Include areas of other </a:t>
            </a:r>
            <a:r>
              <a:rPr lang="en-US" dirty="0" err="1" smtClean="0"/>
              <a:t>nonproliferative</a:t>
            </a:r>
            <a:r>
              <a:rPr lang="en-US" dirty="0" smtClean="0"/>
              <a:t> or proliferative change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54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Atypical Hyperplasia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94995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3.7-5.3 times risk of breast cancer</a:t>
            </a:r>
          </a:p>
          <a:p>
            <a:r>
              <a:rPr lang="en-US" dirty="0" smtClean="0"/>
              <a:t>Atypical Ductal Hyperplasia</a:t>
            </a:r>
          </a:p>
          <a:p>
            <a:pPr lvl="1"/>
            <a:r>
              <a:rPr lang="en-US" dirty="0" smtClean="0"/>
              <a:t>Proliferation </a:t>
            </a:r>
            <a:r>
              <a:rPr lang="en-US" dirty="0"/>
              <a:t>of </a:t>
            </a:r>
            <a:r>
              <a:rPr lang="en-US" dirty="0" smtClean="0"/>
              <a:t>epithelial </a:t>
            </a:r>
            <a:r>
              <a:rPr lang="en-US" dirty="0"/>
              <a:t>cells with monomorphic round nuclei filling part </a:t>
            </a:r>
            <a:r>
              <a:rPr lang="en-US" dirty="0" smtClean="0"/>
              <a:t>of the duct</a:t>
            </a:r>
          </a:p>
          <a:p>
            <a:r>
              <a:rPr lang="en-US" dirty="0" smtClean="0"/>
              <a:t>Atypical Lobular Hyperplasia</a:t>
            </a:r>
          </a:p>
          <a:p>
            <a:pPr lvl="1"/>
            <a:r>
              <a:rPr lang="en-US" dirty="0" smtClean="0"/>
              <a:t>Monomorphic</a:t>
            </a:r>
            <a:r>
              <a:rPr lang="en-US" dirty="0"/>
              <a:t>, evenly spaced, </a:t>
            </a:r>
            <a:r>
              <a:rPr lang="en-US" dirty="0" err="1"/>
              <a:t>dyshesive</a:t>
            </a:r>
            <a:r>
              <a:rPr lang="en-US" dirty="0"/>
              <a:t> cells filling </a:t>
            </a:r>
            <a:r>
              <a:rPr lang="en-US" dirty="0" smtClean="0"/>
              <a:t>part of the lobule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: avoid OCPs and HRT</a:t>
            </a:r>
          </a:p>
          <a:p>
            <a:r>
              <a:rPr lang="en-US" dirty="0" smtClean="0"/>
              <a:t>May consider </a:t>
            </a:r>
            <a:r>
              <a:rPr lang="en-US" dirty="0" err="1" smtClean="0"/>
              <a:t>tamoxifen</a:t>
            </a:r>
            <a:r>
              <a:rPr lang="en-US" dirty="0" smtClean="0"/>
              <a:t> or </a:t>
            </a:r>
            <a:r>
              <a:rPr lang="en-US" dirty="0" err="1" smtClean="0"/>
              <a:t>raloxifene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Columnar Cell Hyperplasia</a:t>
            </a:r>
          </a:p>
          <a:p>
            <a:pPr lvl="1"/>
            <a:r>
              <a:rPr lang="en-US" dirty="0" smtClean="0"/>
              <a:t>Epithelial cells change from squamous to columnar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24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Galactocele</a:t>
            </a:r>
            <a:r>
              <a:rPr lang="en-US" dirty="0" smtClean="0"/>
              <a:t> aka milk retention cyst</a:t>
            </a:r>
          </a:p>
          <a:p>
            <a:r>
              <a:rPr lang="en-US" dirty="0" smtClean="0"/>
              <a:t>Diabetic </a:t>
            </a:r>
            <a:r>
              <a:rPr lang="en-US" dirty="0" err="1" smtClean="0"/>
              <a:t>Mastopathy</a:t>
            </a:r>
            <a:r>
              <a:rPr lang="en-US" dirty="0" smtClean="0"/>
              <a:t> aka Lymphocytic Mastitis</a:t>
            </a:r>
          </a:p>
          <a:p>
            <a:pPr lvl="1"/>
            <a:r>
              <a:rPr lang="en-US" dirty="0" smtClean="0"/>
              <a:t>DM1 premenopausal women</a:t>
            </a:r>
          </a:p>
          <a:p>
            <a:pPr lvl="1"/>
            <a:r>
              <a:rPr lang="en-US" dirty="0" smtClean="0"/>
              <a:t>Dense fibrosis, </a:t>
            </a:r>
          </a:p>
          <a:p>
            <a:pPr lvl="1"/>
            <a:r>
              <a:rPr lang="en-US" dirty="0" err="1" smtClean="0"/>
              <a:t>Periductal</a:t>
            </a:r>
            <a:r>
              <a:rPr lang="en-US" dirty="0" smtClean="0"/>
              <a:t>, lobular, or perivascular lymphocytic infiltration</a:t>
            </a:r>
          </a:p>
          <a:p>
            <a:r>
              <a:rPr lang="en-US" dirty="0" err="1" smtClean="0"/>
              <a:t>Lipoma</a:t>
            </a:r>
            <a:endParaRPr lang="en-US" dirty="0" smtClean="0"/>
          </a:p>
          <a:p>
            <a:r>
              <a:rPr lang="en-US" dirty="0" smtClean="0"/>
              <a:t>Fat necrosis</a:t>
            </a:r>
          </a:p>
          <a:p>
            <a:pPr lvl="1"/>
            <a:r>
              <a:rPr lang="en-US" dirty="0" smtClean="0"/>
              <a:t>Result of trauma or surgery</a:t>
            </a:r>
          </a:p>
          <a:p>
            <a:r>
              <a:rPr lang="en-US" dirty="0" err="1" smtClean="0"/>
              <a:t>Hamartoma</a:t>
            </a:r>
            <a:endParaRPr lang="en-US" dirty="0" smtClean="0"/>
          </a:p>
          <a:p>
            <a:pPr lvl="1"/>
            <a:r>
              <a:rPr lang="en-US" dirty="0" smtClean="0"/>
              <a:t>Composed of glandular, adipose and fibrous tissue</a:t>
            </a:r>
          </a:p>
          <a:p>
            <a:pPr lvl="1"/>
            <a:r>
              <a:rPr lang="en-US" dirty="0" smtClean="0"/>
              <a:t>Discrete, encapsulated, painless mass</a:t>
            </a:r>
          </a:p>
          <a:p>
            <a:r>
              <a:rPr lang="en-US" dirty="0" smtClean="0"/>
              <a:t>Adenoma</a:t>
            </a:r>
          </a:p>
          <a:p>
            <a:r>
              <a:rPr lang="en-US" dirty="0" smtClean="0"/>
              <a:t>Idiopathic granulomatous mastitis</a:t>
            </a:r>
          </a:p>
          <a:p>
            <a:r>
              <a:rPr lang="en-US" dirty="0" err="1"/>
              <a:t>Pseudoangiomatous</a:t>
            </a:r>
            <a:r>
              <a:rPr lang="en-US" dirty="0"/>
              <a:t> stromal hyperplasia (PASH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Stromal proliferation simulates an </a:t>
            </a:r>
            <a:r>
              <a:rPr lang="en-US" dirty="0" err="1" smtClean="0"/>
              <a:t>angioma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221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Breast Discharge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Benign</a:t>
            </a:r>
          </a:p>
          <a:p>
            <a:pPr marL="925830" lvl="1" indent="-285750">
              <a:buFont typeface="Courier New" pitchFamily="49" charset="0"/>
              <a:buChar char="o"/>
            </a:pPr>
            <a:r>
              <a:rPr lang="en-US" dirty="0" smtClean="0"/>
              <a:t>Usually bilateral, </a:t>
            </a:r>
            <a:r>
              <a:rPr lang="en-US" dirty="0" err="1" smtClean="0"/>
              <a:t>multiductal</a:t>
            </a:r>
            <a:r>
              <a:rPr lang="en-US" dirty="0" smtClean="0"/>
              <a:t>, occurs with manipulation</a:t>
            </a:r>
            <a:endParaRPr lang="en-US" dirty="0"/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Pathologic</a:t>
            </a:r>
          </a:p>
          <a:p>
            <a:pPr marL="925830" lvl="1" indent="-285750">
              <a:buFont typeface="Courier New" pitchFamily="49" charset="0"/>
              <a:buChar char="o"/>
            </a:pPr>
            <a:r>
              <a:rPr lang="en-US" dirty="0" smtClean="0"/>
              <a:t>Spontaneous, bloody, unilateral, </a:t>
            </a:r>
            <a:r>
              <a:rPr lang="en-US" dirty="0" err="1" smtClean="0"/>
              <a:t>uniductal</a:t>
            </a:r>
            <a:r>
              <a:rPr lang="en-US" dirty="0" smtClean="0"/>
              <a:t>, women &gt;40, breast mass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117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Benign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Lactation</a:t>
            </a:r>
          </a:p>
          <a:p>
            <a:pPr lvl="1"/>
            <a:r>
              <a:rPr lang="en-US" dirty="0" smtClean="0"/>
              <a:t>Postpartum production of colostrum and milk. It is okay to contain some blood.</a:t>
            </a:r>
          </a:p>
          <a:p>
            <a:pPr lvl="1"/>
            <a:r>
              <a:rPr lang="en-US" dirty="0" smtClean="0"/>
              <a:t>Lasts up to 6 months after disuse.</a:t>
            </a:r>
          </a:p>
          <a:p>
            <a:r>
              <a:rPr lang="en-US" dirty="0" err="1" smtClean="0"/>
              <a:t>Galactorrhea</a:t>
            </a:r>
            <a:endParaRPr lang="en-US" dirty="0" smtClean="0"/>
          </a:p>
          <a:p>
            <a:pPr lvl="1"/>
            <a:r>
              <a:rPr lang="en-US" dirty="0" smtClean="0"/>
              <a:t>Milky, yellow, brown, gray, green</a:t>
            </a:r>
          </a:p>
          <a:p>
            <a:pPr lvl="1"/>
            <a:r>
              <a:rPr lang="en-US" dirty="0" smtClean="0"/>
              <a:t>Unilateral or bilateral</a:t>
            </a:r>
          </a:p>
          <a:p>
            <a:pPr lvl="1"/>
            <a:r>
              <a:rPr lang="en-US" dirty="0" err="1" smtClean="0"/>
              <a:t>Hyperprolactinemia</a:t>
            </a:r>
            <a:endParaRPr lang="en-US" dirty="0" smtClean="0"/>
          </a:p>
          <a:p>
            <a:pPr lvl="2"/>
            <a:r>
              <a:rPr lang="en-US" dirty="0" smtClean="0"/>
              <a:t>Pituitary adenoma</a:t>
            </a:r>
          </a:p>
          <a:p>
            <a:pPr lvl="2"/>
            <a:r>
              <a:rPr lang="en-US" dirty="0" smtClean="0"/>
              <a:t>Medication (haloperidol, phenothiazine, clomipramine, metoclopramide, morphine, methyldopa, verapamil)</a:t>
            </a:r>
            <a:endParaRPr lang="en-US" dirty="0" smtClean="0"/>
          </a:p>
          <a:p>
            <a:pPr lvl="2"/>
            <a:r>
              <a:rPr lang="en-US" dirty="0" smtClean="0"/>
              <a:t>Neurogenic </a:t>
            </a:r>
            <a:r>
              <a:rPr lang="en-US" dirty="0" smtClean="0"/>
              <a:t>stimulation (irritation, </a:t>
            </a:r>
            <a:r>
              <a:rPr lang="en-US" dirty="0" err="1" smtClean="0"/>
              <a:t>postthoracotomy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/>
              <a:t>Purulent</a:t>
            </a:r>
          </a:p>
          <a:p>
            <a:pPr lvl="1"/>
            <a:r>
              <a:rPr lang="en-US" dirty="0" err="1"/>
              <a:t>Periductal</a:t>
            </a:r>
            <a:r>
              <a:rPr lang="en-US" dirty="0"/>
              <a:t> </a:t>
            </a:r>
            <a:r>
              <a:rPr lang="en-US" dirty="0" smtClean="0"/>
              <a:t>mastitis</a:t>
            </a:r>
          </a:p>
          <a:p>
            <a:r>
              <a:rPr lang="en-US" dirty="0" smtClean="0"/>
              <a:t>Grossly bloody</a:t>
            </a:r>
          </a:p>
          <a:p>
            <a:pPr lvl="1"/>
            <a:r>
              <a:rPr lang="en-US" dirty="0" err="1" smtClean="0"/>
              <a:t>Intraductal</a:t>
            </a:r>
            <a:r>
              <a:rPr lang="en-US" dirty="0" smtClean="0"/>
              <a:t> benign fibrocystic changes, bleeding papilloma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57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5-15% progress to </a:t>
            </a:r>
            <a:r>
              <a:rPr lang="en-US" dirty="0" smtClean="0"/>
              <a:t>cancer, risk increases with age &gt;40</a:t>
            </a:r>
          </a:p>
          <a:p>
            <a:r>
              <a:rPr lang="en-US" dirty="0" smtClean="0"/>
              <a:t>Serous, </a:t>
            </a:r>
            <a:r>
              <a:rPr lang="en-US" dirty="0" err="1" smtClean="0"/>
              <a:t>sanguinous</a:t>
            </a:r>
            <a:r>
              <a:rPr lang="en-US" dirty="0" smtClean="0"/>
              <a:t>, or </a:t>
            </a:r>
            <a:r>
              <a:rPr lang="en-US" dirty="0" err="1" smtClean="0"/>
              <a:t>serosanguinous</a:t>
            </a:r>
            <a:endParaRPr lang="en-US" dirty="0" smtClean="0"/>
          </a:p>
          <a:p>
            <a:r>
              <a:rPr lang="en-US" dirty="0" smtClean="0"/>
              <a:t>MCC is papilloma </a:t>
            </a:r>
            <a:endParaRPr lang="en-US" dirty="0" smtClean="0"/>
          </a:p>
          <a:p>
            <a:r>
              <a:rPr lang="en-US" dirty="0" err="1" smtClean="0"/>
              <a:t>Intraductal</a:t>
            </a:r>
            <a:r>
              <a:rPr lang="en-US" dirty="0" smtClean="0"/>
              <a:t> </a:t>
            </a:r>
            <a:r>
              <a:rPr lang="en-US" dirty="0" smtClean="0"/>
              <a:t>breast </a:t>
            </a:r>
            <a:r>
              <a:rPr lang="en-US" dirty="0" smtClean="0"/>
              <a:t>carcinoma</a:t>
            </a:r>
          </a:p>
          <a:p>
            <a:r>
              <a:rPr lang="en-US" dirty="0" smtClean="0"/>
              <a:t>Most common malignancy with drainage is breast ductal carcinoma in situ (DCIS)</a:t>
            </a:r>
          </a:p>
          <a:p>
            <a:r>
              <a:rPr lang="en-US" dirty="0" smtClean="0"/>
              <a:t>Grossly bloody discharge may be caused by DCIS, or invasive carcinoma</a:t>
            </a:r>
          </a:p>
          <a:p>
            <a:r>
              <a:rPr lang="en-US" smtClean="0"/>
              <a:t>Paget’s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13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Mehra</a:t>
            </a:r>
            <a:r>
              <a:rPr lang="en-US" dirty="0" smtClean="0"/>
              <a:t> </a:t>
            </a:r>
            <a:r>
              <a:rPr lang="en-US" dirty="0" err="1"/>
              <a:t>Golshan</a:t>
            </a:r>
            <a:r>
              <a:rPr lang="en-US" dirty="0"/>
              <a:t>, </a:t>
            </a:r>
            <a:r>
              <a:rPr lang="en-US" dirty="0" smtClean="0"/>
              <a:t>MD, Dirk </a:t>
            </a:r>
            <a:r>
              <a:rPr lang="en-US" dirty="0" err="1"/>
              <a:t>Iglehart</a:t>
            </a:r>
            <a:r>
              <a:rPr lang="en-US" dirty="0"/>
              <a:t>, </a:t>
            </a:r>
            <a:r>
              <a:rPr lang="en-US" dirty="0" smtClean="0"/>
              <a:t>MD. “Breast Pain.” </a:t>
            </a:r>
            <a:r>
              <a:rPr lang="en-US" dirty="0" err="1" smtClean="0"/>
              <a:t>UpToDate</a:t>
            </a:r>
            <a:r>
              <a:rPr lang="en-US" dirty="0" smtClean="0"/>
              <a:t>. Updated</a:t>
            </a:r>
            <a:r>
              <a:rPr lang="en-US" dirty="0"/>
              <a:t>: May 2, 2012. </a:t>
            </a:r>
          </a:p>
          <a:p>
            <a:r>
              <a:rPr lang="en-US" dirty="0" smtClean="0"/>
              <a:t>Michael </a:t>
            </a:r>
            <a:r>
              <a:rPr lang="en-US" dirty="0"/>
              <a:t>S </a:t>
            </a:r>
            <a:r>
              <a:rPr lang="en-US" dirty="0" err="1"/>
              <a:t>Sabel</a:t>
            </a:r>
            <a:r>
              <a:rPr lang="en-US" dirty="0"/>
              <a:t>, </a:t>
            </a:r>
            <a:r>
              <a:rPr lang="en-US" dirty="0" smtClean="0"/>
              <a:t>MD. “</a:t>
            </a:r>
            <a:r>
              <a:rPr lang="en-US" dirty="0"/>
              <a:t>Overview of benign breast </a:t>
            </a:r>
            <a:r>
              <a:rPr lang="en-US" dirty="0" smtClean="0"/>
              <a:t>disease.” </a:t>
            </a:r>
            <a:r>
              <a:rPr lang="en-US" dirty="0" err="1" smtClean="0"/>
              <a:t>UpToDate</a:t>
            </a:r>
            <a:r>
              <a:rPr lang="en-US" dirty="0" smtClean="0"/>
              <a:t>. Updated</a:t>
            </a:r>
            <a:r>
              <a:rPr lang="en-US" dirty="0"/>
              <a:t>: Jun 25, 2012. </a:t>
            </a:r>
          </a:p>
          <a:p>
            <a:r>
              <a:rPr lang="en-US" dirty="0" err="1" smtClean="0"/>
              <a:t>Mehra</a:t>
            </a:r>
            <a:r>
              <a:rPr lang="en-US" dirty="0" smtClean="0"/>
              <a:t> </a:t>
            </a:r>
            <a:r>
              <a:rPr lang="en-US" dirty="0" err="1" smtClean="0"/>
              <a:t>Golshan</a:t>
            </a:r>
            <a:r>
              <a:rPr lang="en-US" dirty="0" smtClean="0"/>
              <a:t>, MD, Dirk </a:t>
            </a:r>
            <a:r>
              <a:rPr lang="en-US" dirty="0" err="1" smtClean="0"/>
              <a:t>Iglehart</a:t>
            </a:r>
            <a:r>
              <a:rPr lang="en-US" dirty="0" smtClean="0"/>
              <a:t>, MD. “Nipple Discharge.” </a:t>
            </a:r>
            <a:r>
              <a:rPr lang="en-US" dirty="0" err="1" smtClean="0"/>
              <a:t>UpToDate</a:t>
            </a:r>
            <a:r>
              <a:rPr lang="en-US" dirty="0" smtClean="0"/>
              <a:t>. Updated: June 4, 2012.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1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Breast Pain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Cyclical = 2/3      </a:t>
            </a:r>
          </a:p>
          <a:p>
            <a:r>
              <a:rPr lang="en-US" dirty="0" smtClean="0"/>
              <a:t>Noncyclical = 1/3</a:t>
            </a:r>
          </a:p>
          <a:p>
            <a:endParaRPr lang="en-US" dirty="0" smtClean="0"/>
          </a:p>
          <a:p>
            <a:r>
              <a:rPr lang="en-US" dirty="0"/>
              <a:t>Does not increase risk for breast cancer</a:t>
            </a:r>
          </a:p>
          <a:p>
            <a:r>
              <a:rPr lang="en-US" dirty="0" smtClean="0"/>
              <a:t>Most frequent cause in men is </a:t>
            </a:r>
            <a:r>
              <a:rPr lang="en-US" dirty="0" err="1" smtClean="0"/>
              <a:t>gynecomastia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919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Cyclical Breast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Usually presents the week before menses</a:t>
            </a:r>
          </a:p>
          <a:p>
            <a:r>
              <a:rPr lang="en-US" dirty="0"/>
              <a:t>Usually </a:t>
            </a:r>
            <a:r>
              <a:rPr lang="en-US" dirty="0" smtClean="0"/>
              <a:t>worst in </a:t>
            </a:r>
            <a:r>
              <a:rPr lang="en-US" dirty="0"/>
              <a:t>the upper outer quadrant</a:t>
            </a:r>
          </a:p>
          <a:p>
            <a:r>
              <a:rPr lang="en-US" dirty="0"/>
              <a:t>Usually </a:t>
            </a:r>
            <a:r>
              <a:rPr lang="en-US" dirty="0" smtClean="0"/>
              <a:t>bilateral and diffuse</a:t>
            </a:r>
          </a:p>
          <a:p>
            <a:r>
              <a:rPr lang="en-US" dirty="0" smtClean="0"/>
              <a:t>May be related to fibrocystic breast changes</a:t>
            </a:r>
            <a:endParaRPr lang="en-US" dirty="0"/>
          </a:p>
          <a:p>
            <a:r>
              <a:rPr lang="en-US" dirty="0"/>
              <a:t>Occurs during the late luteal phase, </a:t>
            </a:r>
            <a:r>
              <a:rPr lang="en-US" dirty="0" smtClean="0"/>
              <a:t>stimulates proliferation of glandular breast tissue</a:t>
            </a:r>
          </a:p>
          <a:p>
            <a:pPr lvl="1"/>
            <a:r>
              <a:rPr lang="en-US" dirty="0" smtClean="0"/>
              <a:t>Estrogen stimulates ducts</a:t>
            </a:r>
          </a:p>
          <a:p>
            <a:pPr lvl="1"/>
            <a:r>
              <a:rPr lang="en-US" dirty="0" smtClean="0"/>
              <a:t>Progesterone stimulates </a:t>
            </a:r>
            <a:r>
              <a:rPr lang="en-US" dirty="0" err="1" smtClean="0"/>
              <a:t>stroma</a:t>
            </a:r>
            <a:endParaRPr lang="en-US" dirty="0" smtClean="0"/>
          </a:p>
          <a:p>
            <a:pPr lvl="1"/>
            <a:r>
              <a:rPr lang="en-US" dirty="0" smtClean="0"/>
              <a:t>Prolactin stimulates ductal secretions</a:t>
            </a:r>
          </a:p>
          <a:p>
            <a:r>
              <a:rPr lang="en-US" dirty="0" smtClean="0"/>
              <a:t>May be caused by OCPs or HRT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8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Noncyclical Breast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May be unilateral or bilateral</a:t>
            </a:r>
          </a:p>
          <a:p>
            <a:r>
              <a:rPr lang="en-US" dirty="0" smtClean="0"/>
              <a:t>Ductal </a:t>
            </a:r>
            <a:r>
              <a:rPr lang="en-US" dirty="0" err="1" smtClean="0"/>
              <a:t>Ectasia</a:t>
            </a:r>
            <a:endParaRPr lang="en-US" dirty="0" smtClean="0"/>
          </a:p>
          <a:p>
            <a:pPr lvl="1"/>
            <a:r>
              <a:rPr lang="en-US" dirty="0" smtClean="0"/>
              <a:t>Inflammation and distention of </a:t>
            </a:r>
            <a:r>
              <a:rPr lang="en-US" dirty="0" err="1" smtClean="0"/>
              <a:t>subareolar</a:t>
            </a:r>
            <a:r>
              <a:rPr lang="en-US" dirty="0" smtClean="0"/>
              <a:t> ducts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local pain, lipid infiltration of duct, fever</a:t>
            </a:r>
          </a:p>
          <a:p>
            <a:r>
              <a:rPr lang="en-US" dirty="0" smtClean="0"/>
              <a:t>Mastitis</a:t>
            </a:r>
          </a:p>
          <a:p>
            <a:pPr lvl="1"/>
            <a:r>
              <a:rPr lang="en-US" dirty="0" smtClean="0"/>
              <a:t>Obstruction in lactating women </a:t>
            </a:r>
            <a:r>
              <a:rPr lang="en-US" dirty="0" smtClean="0">
                <a:sym typeface="Wingdings" pitchFamily="2" charset="2"/>
              </a:rPr>
              <a:t> infection, swelling, diffuse pain, redness</a:t>
            </a:r>
            <a:endParaRPr lang="en-US" dirty="0" smtClean="0"/>
          </a:p>
          <a:p>
            <a:r>
              <a:rPr lang="en-US" dirty="0" smtClean="0"/>
              <a:t>Inflammatory Breast Cancer</a:t>
            </a:r>
          </a:p>
          <a:p>
            <a:pPr lvl="1"/>
            <a:r>
              <a:rPr lang="en-US" dirty="0" smtClean="0"/>
              <a:t>Rapidly progressing tender, firm, </a:t>
            </a:r>
            <a:r>
              <a:rPr lang="en-US" dirty="0" err="1" smtClean="0"/>
              <a:t>peau</a:t>
            </a:r>
            <a:r>
              <a:rPr lang="en-US" dirty="0" smtClean="0"/>
              <a:t> </a:t>
            </a:r>
            <a:r>
              <a:rPr lang="en-US" dirty="0" err="1" smtClean="0"/>
              <a:t>d’orange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9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Noncyclical Breast Pain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Large Breasts – stretch Cooper’s ligament</a:t>
            </a:r>
          </a:p>
          <a:p>
            <a:r>
              <a:rPr lang="en-US" dirty="0"/>
              <a:t>HRT</a:t>
            </a:r>
          </a:p>
          <a:p>
            <a:r>
              <a:rPr lang="en-US" dirty="0" err="1" smtClean="0"/>
              <a:t>Hidradenitis</a:t>
            </a:r>
            <a:r>
              <a:rPr lang="en-US" dirty="0" smtClean="0"/>
              <a:t> </a:t>
            </a:r>
            <a:r>
              <a:rPr lang="en-US" dirty="0" err="1" smtClean="0"/>
              <a:t>suppurtiva</a:t>
            </a:r>
            <a:endParaRPr lang="en-US" dirty="0" smtClean="0"/>
          </a:p>
          <a:p>
            <a:r>
              <a:rPr lang="en-US" dirty="0" smtClean="0"/>
              <a:t>Pregnancy</a:t>
            </a:r>
          </a:p>
          <a:p>
            <a:r>
              <a:rPr lang="en-US" dirty="0" smtClean="0"/>
              <a:t>Thrombophlebitis</a:t>
            </a:r>
          </a:p>
          <a:p>
            <a:r>
              <a:rPr lang="en-US" dirty="0" smtClean="0"/>
              <a:t>Surgical scar tissue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80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Extramammary</a:t>
            </a:r>
            <a:r>
              <a:rPr lang="en-US" dirty="0" smtClean="0"/>
              <a:t>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Chest wall pain</a:t>
            </a:r>
          </a:p>
          <a:p>
            <a:pPr lvl="1"/>
            <a:r>
              <a:rPr lang="en-US" dirty="0" err="1" smtClean="0"/>
              <a:t>Pectoralis</a:t>
            </a:r>
            <a:r>
              <a:rPr lang="en-US" dirty="0" smtClean="0"/>
              <a:t> major</a:t>
            </a:r>
          </a:p>
          <a:p>
            <a:pPr lvl="1"/>
            <a:r>
              <a:rPr lang="en-US" dirty="0" err="1" smtClean="0"/>
              <a:t>Costochondritis</a:t>
            </a:r>
            <a:endParaRPr lang="en-US" dirty="0" smtClean="0"/>
          </a:p>
          <a:p>
            <a:pPr lvl="1"/>
            <a:r>
              <a:rPr lang="en-US" dirty="0" smtClean="0"/>
              <a:t>Rib arthritis</a:t>
            </a:r>
          </a:p>
          <a:p>
            <a:pPr lvl="1"/>
            <a:r>
              <a:rPr lang="en-US" dirty="0" smtClean="0"/>
              <a:t>Trauma</a:t>
            </a:r>
          </a:p>
          <a:p>
            <a:r>
              <a:rPr lang="en-US" dirty="0" err="1" smtClean="0"/>
              <a:t>Postthoracotomy</a:t>
            </a:r>
            <a:r>
              <a:rPr lang="en-US" dirty="0" smtClean="0"/>
              <a:t> syndrome</a:t>
            </a:r>
          </a:p>
          <a:p>
            <a:pPr lvl="1"/>
            <a:r>
              <a:rPr lang="en-US" dirty="0" smtClean="0"/>
              <a:t>Healing chest wound simulates suckling. Elevated prolactin, breast pain, lactation</a:t>
            </a:r>
          </a:p>
          <a:p>
            <a:r>
              <a:rPr lang="en-US" dirty="0" smtClean="0"/>
              <a:t>Cervical radiculopathy</a:t>
            </a:r>
          </a:p>
          <a:p>
            <a:r>
              <a:rPr lang="en-US" dirty="0" err="1" smtClean="0"/>
              <a:t>Pleuritis</a:t>
            </a:r>
            <a:endParaRPr lang="en-US" dirty="0" smtClean="0"/>
          </a:p>
          <a:p>
            <a:r>
              <a:rPr lang="en-US" dirty="0" smtClean="0"/>
              <a:t>Cardiac ischemia</a:t>
            </a:r>
          </a:p>
        </p:txBody>
      </p:sp>
    </p:spTree>
    <p:extLst>
      <p:ext uri="{BB962C8B-B14F-4D97-AF65-F5344CB8AC3E}">
        <p14:creationId xmlns:p14="http://schemas.microsoft.com/office/powerpoint/2010/main" val="185916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Breast Pain -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 – location, onset, unilateral or bilateral, cyclic?, medications, pregnancy, exercise</a:t>
            </a:r>
          </a:p>
          <a:p>
            <a:r>
              <a:rPr lang="en-US" dirty="0" smtClean="0"/>
              <a:t>Physical – mass, discharge, skin changes, tenderness, lymph nodes</a:t>
            </a:r>
          </a:p>
          <a:p>
            <a:r>
              <a:rPr lang="en-US" dirty="0" smtClean="0"/>
              <a:t>Consider mammogram (best for &gt;35y) or U/S</a:t>
            </a:r>
          </a:p>
          <a:p>
            <a:r>
              <a:rPr lang="en-US" dirty="0" smtClean="0"/>
              <a:t>Prolactin level if </a:t>
            </a:r>
            <a:r>
              <a:rPr lang="en-US" dirty="0" err="1" smtClean="0"/>
              <a:t>galactorrhea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45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Breast Pain -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Reassurance</a:t>
            </a:r>
          </a:p>
          <a:p>
            <a:r>
              <a:rPr lang="en-US" dirty="0" smtClean="0"/>
              <a:t>Supportive, well-fitting bra</a:t>
            </a:r>
          </a:p>
          <a:p>
            <a:r>
              <a:rPr lang="en-US" dirty="0" smtClean="0"/>
              <a:t>Warm or cold compresses</a:t>
            </a:r>
          </a:p>
          <a:p>
            <a:r>
              <a:rPr lang="en-US" dirty="0" smtClean="0"/>
              <a:t>NSAIDs</a:t>
            </a:r>
          </a:p>
          <a:p>
            <a:r>
              <a:rPr lang="en-US" dirty="0" smtClean="0"/>
              <a:t>Consider reducing estrogen content in OCP, or HRT or changing other meds</a:t>
            </a:r>
          </a:p>
          <a:p>
            <a:r>
              <a:rPr lang="en-US" dirty="0" smtClean="0"/>
              <a:t>May start OCP if cyclical breast pain</a:t>
            </a:r>
          </a:p>
          <a:p>
            <a:r>
              <a:rPr lang="en-US" dirty="0" smtClean="0"/>
              <a:t>May use </a:t>
            </a:r>
            <a:r>
              <a:rPr lang="en-US" dirty="0" err="1" smtClean="0"/>
              <a:t>tamoxifen</a:t>
            </a:r>
            <a:r>
              <a:rPr lang="en-US" dirty="0" smtClean="0"/>
              <a:t> if severe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78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Benign Breast Disease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Nonproliferative</a:t>
            </a:r>
            <a:endParaRPr lang="en-US" dirty="0" smtClean="0"/>
          </a:p>
          <a:p>
            <a:r>
              <a:rPr lang="en-US" dirty="0" smtClean="0"/>
              <a:t>Proliferative without </a:t>
            </a:r>
            <a:r>
              <a:rPr lang="en-US" dirty="0" err="1" smtClean="0"/>
              <a:t>atypia</a:t>
            </a:r>
            <a:endParaRPr lang="en-US" dirty="0" smtClean="0"/>
          </a:p>
          <a:p>
            <a:r>
              <a:rPr lang="en-US" dirty="0" smtClean="0"/>
              <a:t>Atypical hyperplasia</a:t>
            </a:r>
          </a:p>
          <a:p>
            <a:r>
              <a:rPr lang="en-US" dirty="0" smtClean="0"/>
              <a:t>Other Lesions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340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ysClr val="windowText" lastClr="000000"/>
      </a:dk1>
      <a:lt1>
        <a:sysClr val="window" lastClr="FFFFFF"/>
      </a:lt1>
      <a:dk2>
        <a:srgbClr val="0BD0D9"/>
      </a:dk2>
      <a:lt2>
        <a:srgbClr val="DBF5F9"/>
      </a:lt2>
      <a:accent1>
        <a:srgbClr val="0070C0"/>
      </a:accent1>
      <a:accent2>
        <a:srgbClr val="00B0F0"/>
      </a:accent2>
      <a:accent3>
        <a:srgbClr val="0BD0D9"/>
      </a:accent3>
      <a:accent4>
        <a:srgbClr val="00B050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Words>819</Words>
  <Application>Microsoft Office PowerPoint</Application>
  <PresentationFormat>On-screen Show (4:3)</PresentationFormat>
  <Paragraphs>161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Breast Pain, Benign Breast Disease,  and Breast Discharge</vt:lpstr>
      <vt:lpstr>Breast Pain</vt:lpstr>
      <vt:lpstr>Cyclical Breast Pain</vt:lpstr>
      <vt:lpstr>Noncyclical Breast Pain</vt:lpstr>
      <vt:lpstr>Noncyclical Breast Pain - Continued</vt:lpstr>
      <vt:lpstr>Extramammary Pain</vt:lpstr>
      <vt:lpstr>Breast Pain - Diagnosis</vt:lpstr>
      <vt:lpstr>Breast Pain - Treatment</vt:lpstr>
      <vt:lpstr>Benign Breast Disease</vt:lpstr>
      <vt:lpstr>PowerPoint Presentation</vt:lpstr>
      <vt:lpstr>Nonproliferative</vt:lpstr>
      <vt:lpstr>Proliferative Without Atypia</vt:lpstr>
      <vt:lpstr>Proliferative Without Atypia – Cont.</vt:lpstr>
      <vt:lpstr>Atypical Hyperplasia</vt:lpstr>
      <vt:lpstr>Other</vt:lpstr>
      <vt:lpstr>Breast Discharge</vt:lpstr>
      <vt:lpstr>Benign</vt:lpstr>
      <vt:lpstr>Pathologic</vt:lpstr>
      <vt:lpstr>Reference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 Pain, Benign Breast Disease,  and Breast Discharge</dc:title>
  <dc:creator> </dc:creator>
  <cp:lastModifiedBy>Valerie</cp:lastModifiedBy>
  <cp:revision>37</cp:revision>
  <dcterms:created xsi:type="dcterms:W3CDTF">2012-11-05T16:04:05Z</dcterms:created>
  <dcterms:modified xsi:type="dcterms:W3CDTF">2012-11-07T13:58:59Z</dcterms:modified>
</cp:coreProperties>
</file>